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23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8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Book Antiqua" panose="02040602050305030304" pitchFamily="18" charset="0"/>
                <a:ea typeface="+mn-ea"/>
                <a:cs typeface="+mn-cs"/>
              </a:defRPr>
            </a:pPr>
            <a:r>
              <a:rPr lang="en-US" sz="1800" baseline="0" dirty="0"/>
              <a:t>Washington </a:t>
            </a:r>
            <a:r>
              <a:rPr lang="en-US" sz="1800" dirty="0"/>
              <a:t>Medicaid Enrollment Growth %</a:t>
            </a:r>
            <a:r>
              <a:rPr lang="en-US" sz="1800" baseline="0" dirty="0"/>
              <a:t> </a:t>
            </a:r>
            <a:r>
              <a:rPr lang="en-US" sz="1800" dirty="0"/>
              <a:t>vs. Avg. for Expansion, Non-Expansion</a:t>
            </a:r>
            <a:r>
              <a:rPr lang="en-US" sz="1800" baseline="0" dirty="0"/>
              <a:t> </a:t>
            </a:r>
            <a:r>
              <a:rPr lang="en-US" sz="1800" dirty="0"/>
              <a:t>States</a:t>
            </a:r>
            <a:r>
              <a:rPr lang="en-US" sz="1800" baseline="30000" dirty="0"/>
              <a:t>(1)</a:t>
            </a:r>
            <a:r>
              <a:rPr lang="en-US" sz="1800" dirty="0"/>
              <a:t>, July-September 2013</a:t>
            </a:r>
            <a:r>
              <a:rPr lang="en-US" sz="1800" b="0" i="0" u="none" strike="noStrike" baseline="30000" dirty="0">
                <a:effectLst/>
              </a:rPr>
              <a:t>(2)</a:t>
            </a:r>
            <a:r>
              <a:rPr lang="en-US" sz="1800" dirty="0"/>
              <a:t> to </a:t>
            </a:r>
            <a:r>
              <a:rPr lang="en-US" sz="1800" dirty="0" smtClean="0"/>
              <a:t>June 2016</a:t>
            </a:r>
            <a:endParaRPr lang="en-US" sz="1800" dirty="0"/>
          </a:p>
        </c:rich>
      </c:tx>
      <c:layout>
        <c:manualLayout>
          <c:xMode val="edge"/>
          <c:yMode val="edge"/>
          <c:x val="0.10397128699429811"/>
          <c:y val="4.7902704022462307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0.31964080459770117"/>
          <c:y val="0.18638939754623696"/>
          <c:w val="0.63716637252240027"/>
          <c:h val="0.6268687053653178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1"/>
            </a:solidFill>
            <a:ln>
              <a:solidFill>
                <a:schemeClr val="accent1"/>
              </a:solidFill>
            </a:ln>
            <a:effectLst/>
          </c:spPr>
          <c:invertIfNegative val="0"/>
          <c:dPt>
            <c:idx val="2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8E13-4002-9807-039D4CD2C50D}"/>
              </c:ext>
            </c:extLst>
          </c:dPt>
          <c:dPt>
            <c:idx val="3"/>
            <c:invertIfNegative val="0"/>
            <c:bubble3D val="0"/>
            <c:spPr>
              <a:solidFill>
                <a:srgbClr val="FF0000"/>
              </a:solidFill>
              <a:ln>
                <a:solidFill>
                  <a:srgbClr val="FF0000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8E13-4002-9807-039D4CD2C50D}"/>
              </c:ext>
            </c:extLst>
          </c:dPt>
          <c:dLbls>
            <c:dLbl>
              <c:idx val="0"/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Book Antiqua" panose="02040602050305030304" pitchFamily="18" charset="0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Book Antiqua" panose="02040602050305030304" pitchFamily="18" charset="0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Book Antiqua" panose="02040602050305030304" pitchFamily="18" charset="0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Book Antiqua" panose="02040602050305030304" pitchFamily="18" charset="0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U.S. Avg.</c:v>
                </c:pt>
                <c:pt idx="1">
                  <c:v>Avg., Non-Expansion States</c:v>
                </c:pt>
                <c:pt idx="2">
                  <c:v>Avg., Expansion States &amp; D.C.</c:v>
                </c:pt>
                <c:pt idx="3">
                  <c:v>Washington (Expansion State)</c:v>
                </c:pt>
              </c:strCache>
            </c:strRef>
          </c:cat>
          <c:val>
            <c:numRef>
              <c:f>Sheet1!$B$2:$B$5</c:f>
              <c:numCache>
                <c:formatCode>0.0%</c:formatCode>
                <c:ptCount val="4"/>
                <c:pt idx="0">
                  <c:v>0.28399999999999997</c:v>
                </c:pt>
                <c:pt idx="1">
                  <c:v>0.128</c:v>
                </c:pt>
                <c:pt idx="2">
                  <c:v>0.36299999999999999</c:v>
                </c:pt>
                <c:pt idx="3">
                  <c:v>0.59499999999999997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8E13-4002-9807-039D4CD2C50D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122523176"/>
        <c:axId val="121520416"/>
      </c:barChart>
      <c:catAx>
        <c:axId val="12252317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Book Antiqua" panose="02040602050305030304" pitchFamily="18" charset="0"/>
                <a:ea typeface="+mn-ea"/>
                <a:cs typeface="+mn-cs"/>
              </a:defRPr>
            </a:pPr>
            <a:endParaRPr lang="en-US"/>
          </a:p>
        </c:txPr>
        <c:crossAx val="121520416"/>
        <c:crosses val="autoZero"/>
        <c:auto val="1"/>
        <c:lblAlgn val="ctr"/>
        <c:lblOffset val="100"/>
        <c:noMultiLvlLbl val="0"/>
      </c:catAx>
      <c:valAx>
        <c:axId val="121520416"/>
        <c:scaling>
          <c:orientation val="minMax"/>
          <c:max val="0.70000000000000007"/>
          <c:min val="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Book Antiqua" panose="02040602050305030304" pitchFamily="18" charset="0"/>
                <a:ea typeface="+mn-ea"/>
                <a:cs typeface="+mn-cs"/>
              </a:defRPr>
            </a:pPr>
            <a:endParaRPr lang="en-US"/>
          </a:p>
        </c:txPr>
        <c:crossAx val="122523176"/>
        <c:crosses val="autoZero"/>
        <c:crossBetween val="between"/>
        <c:majorUnit val="0.1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>
          <a:latin typeface="Book Antiqua" panose="02040602050305030304" pitchFamily="18" charset="0"/>
        </a:defRPr>
      </a:pPr>
      <a:endParaRPr lang="en-US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0.01724</cdr:x>
      <cdr:y>0.89535</cdr:y>
    </cdr:from>
    <cdr:to>
      <cdr:x>0.82862</cdr:x>
      <cdr:y>0.98837</cdr:y>
    </cdr:to>
    <cdr:sp macro="" textlink="">
      <cdr:nvSpPr>
        <cdr:cNvPr id="2" name="Rectangle 1"/>
        <cdr:cNvSpPr/>
      </cdr:nvSpPr>
      <cdr:spPr>
        <a:xfrm xmlns:a="http://schemas.openxmlformats.org/drawingml/2006/main">
          <a:off x="152400" y="5867400"/>
          <a:ext cx="7171923" cy="609600"/>
        </a:xfrm>
        <a:prstGeom xmlns:a="http://schemas.openxmlformats.org/drawingml/2006/main" prst="rect">
          <a:avLst/>
        </a:prstGeom>
        <a:ln xmlns:a="http://schemas.openxmlformats.org/drawingml/2006/main">
          <a:noFill/>
        </a:ln>
      </cdr:spPr>
      <cdr:style>
        <a:lnRef xmlns:a="http://schemas.openxmlformats.org/drawingml/2006/main" idx="2">
          <a:schemeClr val="accent6"/>
        </a:lnRef>
        <a:fillRef xmlns:a="http://schemas.openxmlformats.org/drawingml/2006/main" idx="1">
          <a:schemeClr val="lt1"/>
        </a:fillRef>
        <a:effectRef xmlns:a="http://schemas.openxmlformats.org/drawingml/2006/main" idx="0">
          <a:schemeClr val="accent6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pPr marL="228600" indent="-228600">
            <a:buAutoNum type="arabicParenBoth"/>
          </a:pPr>
          <a:r>
            <a:rPr lang="en-US" i="1" dirty="0">
              <a:solidFill>
                <a:schemeClr val="tx1">
                  <a:lumMod val="75000"/>
                  <a:lumOff val="25000"/>
                </a:schemeClr>
              </a:solidFill>
            </a:rPr>
            <a:t>Comparable Net Data Not Available for CT,</a:t>
          </a:r>
          <a:r>
            <a:rPr lang="en-US" i="1" baseline="0" dirty="0">
              <a:solidFill>
                <a:schemeClr val="tx1">
                  <a:lumMod val="75000"/>
                  <a:lumOff val="25000"/>
                </a:schemeClr>
              </a:solidFill>
            </a:rPr>
            <a:t> an expansion state</a:t>
          </a:r>
          <a:r>
            <a:rPr lang="en-US" i="1" dirty="0">
              <a:solidFill>
                <a:schemeClr val="tx1">
                  <a:lumMod val="75000"/>
                  <a:lumOff val="25000"/>
                </a:schemeClr>
              </a:solidFill>
            </a:rPr>
            <a:t>,</a:t>
          </a:r>
          <a:r>
            <a:rPr lang="en-US" i="1" baseline="0" dirty="0">
              <a:solidFill>
                <a:schemeClr val="tx1">
                  <a:lumMod val="75000"/>
                  <a:lumOff val="25000"/>
                </a:schemeClr>
              </a:solidFill>
            </a:rPr>
            <a:t> and</a:t>
          </a:r>
          <a:r>
            <a:rPr lang="en-US" i="1" dirty="0">
              <a:solidFill>
                <a:schemeClr val="tx1">
                  <a:lumMod val="75000"/>
                  <a:lumOff val="25000"/>
                </a:schemeClr>
              </a:solidFill>
            </a:rPr>
            <a:t> ME, a non-expansion</a:t>
          </a:r>
          <a:r>
            <a:rPr lang="en-US" i="1" baseline="0" dirty="0">
              <a:solidFill>
                <a:schemeClr val="tx1">
                  <a:lumMod val="75000"/>
                  <a:lumOff val="25000"/>
                </a:schemeClr>
              </a:solidFill>
            </a:rPr>
            <a:t> state</a:t>
          </a:r>
        </a:p>
        <a:p xmlns:a="http://schemas.openxmlformats.org/drawingml/2006/main">
          <a:pPr marL="228600" indent="-228600">
            <a:buAutoNum type="arabicParenBoth"/>
          </a:pPr>
          <a:r>
            <a:rPr lang="en-US" i="1" dirty="0">
              <a:solidFill>
                <a:schemeClr val="tx1">
                  <a:lumMod val="75000"/>
                  <a:lumOff val="25000"/>
                </a:schemeClr>
              </a:solidFill>
            </a:rPr>
            <a:t>Average monthly Medicaid and CHIP enrollment, July-September 2013.</a:t>
          </a:r>
        </a:p>
        <a:p xmlns:a="http://schemas.openxmlformats.org/drawingml/2006/main">
          <a:r>
            <a:rPr lang="en-US" i="1" dirty="0">
              <a:solidFill>
                <a:schemeClr val="tx1">
                  <a:lumMod val="75000"/>
                  <a:lumOff val="25000"/>
                </a:schemeClr>
              </a:solidFill>
            </a:rPr>
            <a:t>Source: CMS, HMA</a:t>
          </a:r>
        </a:p>
        <a:p xmlns:a="http://schemas.openxmlformats.org/drawingml/2006/main">
          <a:pPr marL="228600" indent="-228600">
            <a:buAutoNum type="arabicParenBoth"/>
          </a:pPr>
          <a:endParaRPr lang="en-US" i="1" dirty="0">
            <a:solidFill>
              <a:schemeClr val="tx1">
                <a:lumMod val="75000"/>
                <a:lumOff val="25000"/>
              </a:schemeClr>
            </a:solidFill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68F661-C33D-45B0-8442-232823EDB1E6}" type="datetimeFigureOut">
              <a:rPr lang="en-US" smtClean="0"/>
              <a:t>11/9/2016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10E7C3E-7CEF-4F44-BF3D-4DA0CB90BA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50249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0E7C3E-7CEF-4F44-BF3D-4DA0CB90BA4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22348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2AAF8-A2D3-4A49-A937-AD06CCD4651D}" type="datetimeFigureOut">
              <a:rPr lang="en-US" smtClean="0"/>
              <a:t>11/9/2016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AA004-CBA4-47E9-9804-855B37476F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03591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2AAF8-A2D3-4A49-A937-AD06CCD4651D}" type="datetimeFigureOut">
              <a:rPr lang="en-US" smtClean="0"/>
              <a:t>11/9/2016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AA004-CBA4-47E9-9804-855B37476F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66105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2AAF8-A2D3-4A49-A937-AD06CCD4651D}" type="datetimeFigureOut">
              <a:rPr lang="en-US" smtClean="0"/>
              <a:t>11/9/2016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AA004-CBA4-47E9-9804-855B37476F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80852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2AAF8-A2D3-4A49-A937-AD06CCD4651D}" type="datetimeFigureOut">
              <a:rPr lang="en-US" smtClean="0"/>
              <a:t>11/9/2016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AA004-CBA4-47E9-9804-855B37476F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39563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2AAF8-A2D3-4A49-A937-AD06CCD4651D}" type="datetimeFigureOut">
              <a:rPr lang="en-US" smtClean="0"/>
              <a:t>11/9/2016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AA004-CBA4-47E9-9804-855B37476F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12802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2AAF8-A2D3-4A49-A937-AD06CCD4651D}" type="datetimeFigureOut">
              <a:rPr lang="en-US" smtClean="0"/>
              <a:t>11/9/2016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AA004-CBA4-47E9-9804-855B37476F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04665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2AAF8-A2D3-4A49-A937-AD06CCD4651D}" type="datetimeFigureOut">
              <a:rPr lang="en-US" smtClean="0"/>
              <a:t>11/9/2016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AA004-CBA4-47E9-9804-855B37476F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39105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2AAF8-A2D3-4A49-A937-AD06CCD4651D}" type="datetimeFigureOut">
              <a:rPr lang="en-US" smtClean="0"/>
              <a:t>11/9/2016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AA004-CBA4-47E9-9804-855B37476F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03220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2AAF8-A2D3-4A49-A937-AD06CCD4651D}" type="datetimeFigureOut">
              <a:rPr lang="en-US" smtClean="0"/>
              <a:t>11/9/2016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AA004-CBA4-47E9-9804-855B37476F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97224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2AAF8-A2D3-4A49-A937-AD06CCD4651D}" type="datetimeFigureOut">
              <a:rPr lang="en-US" smtClean="0"/>
              <a:t>11/9/2016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AA004-CBA4-47E9-9804-855B37476F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11982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2AAF8-A2D3-4A49-A937-AD06CCD4651D}" type="datetimeFigureOut">
              <a:rPr lang="en-US" smtClean="0"/>
              <a:t>11/9/2016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AA004-CBA4-47E9-9804-855B37476F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97069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D2AAF8-A2D3-4A49-A937-AD06CCD4651D}" type="datetimeFigureOut">
              <a:rPr lang="en-US" smtClean="0"/>
              <a:t>11/9/2016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BAA004-CBA4-47E9-9804-855B37476F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03879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1152799695"/>
              </p:ext>
            </p:extLst>
          </p:nvPr>
        </p:nvGraphicFramePr>
        <p:xfrm>
          <a:off x="152400" y="152400"/>
          <a:ext cx="8839200" cy="655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474341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80</TotalTime>
  <Words>58</Words>
  <Application>Microsoft Office PowerPoint</Application>
  <PresentationFormat>On-screen Show (4:3)</PresentationFormat>
  <Paragraphs>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Book Antiqua</vt:lpstr>
      <vt:lpstr>Calibri</vt:lpstr>
      <vt:lpstr>Office Theme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Sam Stockstill</dc:creator>
  <cp:lastModifiedBy>PC Manager</cp:lastModifiedBy>
  <cp:revision>14</cp:revision>
  <dcterms:created xsi:type="dcterms:W3CDTF">2014-11-24T15:44:45Z</dcterms:created>
  <dcterms:modified xsi:type="dcterms:W3CDTF">2016-11-09T16:07:20Z</dcterms:modified>
</cp:coreProperties>
</file>