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en-US" sz="1800" baseline="0" dirty="0"/>
              <a:t>Washington </a:t>
            </a:r>
            <a:r>
              <a:rPr lang="en-US" sz="1800" dirty="0"/>
              <a:t>Medicaid Enrollment Growth %</a:t>
            </a:r>
            <a:r>
              <a:rPr lang="en-US" sz="1800" baseline="0" dirty="0"/>
              <a:t> </a:t>
            </a:r>
            <a:r>
              <a:rPr lang="en-US" sz="1800" dirty="0"/>
              <a:t>vs. Avg. for Expansion, Non-Expansion</a:t>
            </a:r>
            <a:r>
              <a:rPr lang="en-US" sz="1800" baseline="0" dirty="0"/>
              <a:t> </a:t>
            </a:r>
            <a:r>
              <a:rPr lang="en-US" sz="1800" dirty="0"/>
              <a:t>States</a:t>
            </a:r>
            <a:r>
              <a:rPr lang="en-US" sz="1800" baseline="30000" dirty="0"/>
              <a:t>(1)</a:t>
            </a:r>
            <a:r>
              <a:rPr lang="en-US" sz="1800" dirty="0"/>
              <a:t>, July-September 2013</a:t>
            </a:r>
            <a:r>
              <a:rPr lang="en-US" sz="1800" b="0" i="0" u="none" strike="noStrike" baseline="30000" dirty="0">
                <a:effectLst/>
              </a:rPr>
              <a:t>(2)</a:t>
            </a:r>
            <a:r>
              <a:rPr lang="en-US" sz="1800" dirty="0"/>
              <a:t> to </a:t>
            </a:r>
            <a:r>
              <a:rPr lang="en-US" sz="1800" dirty="0" smtClean="0"/>
              <a:t>June 2016</a:t>
            </a:r>
            <a:endParaRPr lang="en-US" sz="1800" dirty="0"/>
          </a:p>
        </c:rich>
      </c:tx>
      <c:layout>
        <c:manualLayout>
          <c:xMode val="edge"/>
          <c:yMode val="edge"/>
          <c:x val="0.10397128699429811"/>
          <c:y val="4.790270402246230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1964080459770117"/>
          <c:y val="0.18638939754623696"/>
          <c:w val="0.63716637252240027"/>
          <c:h val="0.6268687053653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13-4002-9807-039D4CD2C50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13-4002-9807-039D4CD2C50D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U.S. Avg.</c:v>
                </c:pt>
                <c:pt idx="1">
                  <c:v>Avg., Non-Expansion States</c:v>
                </c:pt>
                <c:pt idx="2">
                  <c:v>Avg., Expansion States &amp; D.C.</c:v>
                </c:pt>
                <c:pt idx="3">
                  <c:v>Washington (Expansion State)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0.28399999999999997</c:v>
                </c:pt>
                <c:pt idx="1">
                  <c:v>0.128</c:v>
                </c:pt>
                <c:pt idx="2">
                  <c:v>0.36299999999999999</c:v>
                </c:pt>
                <c:pt idx="3">
                  <c:v>0.59499999999999997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13-4002-9807-039D4CD2C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2523176"/>
        <c:axId val="121520416"/>
      </c:barChart>
      <c:catAx>
        <c:axId val="122523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en-US"/>
          </a:p>
        </c:txPr>
        <c:crossAx val="121520416"/>
        <c:crosses val="autoZero"/>
        <c:auto val="1"/>
        <c:lblAlgn val="ctr"/>
        <c:lblOffset val="100"/>
        <c:noMultiLvlLbl val="0"/>
      </c:catAx>
      <c:valAx>
        <c:axId val="121520416"/>
        <c:scaling>
          <c:orientation val="minMax"/>
          <c:max val="0.70000000000000007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en-US"/>
          </a:p>
        </c:txPr>
        <c:crossAx val="12252317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0.01724</cdr:x>
      <cdr:y>0.89535</cdr:y>
    </cdr:from>
    <cdr:to>
      <cdr:x>0.82862</cdr:x>
      <cdr:y>0.98837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52400" y="5867400"/>
          <a:ext cx="7171923" cy="609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228600" indent="-228600">
            <a:buAutoNum type="arabicParenBoth"/>
          </a:pPr>
          <a:r>
            <a:rPr lang="en-US" i="1" dirty="0">
              <a:solidFill>
                <a:schemeClr val="tx1">
                  <a:lumMod val="75000"/>
                  <a:lumOff val="25000"/>
                </a:schemeClr>
              </a:solidFill>
            </a:rPr>
            <a:t>Comparable Net Data Not Available for CT,</a:t>
          </a:r>
          <a:r>
            <a:rPr lang="en-US" i="1" baseline="0" dirty="0">
              <a:solidFill>
                <a:schemeClr val="tx1">
                  <a:lumMod val="75000"/>
                  <a:lumOff val="25000"/>
                </a:schemeClr>
              </a:solidFill>
            </a:rPr>
            <a:t> an expansion state</a:t>
          </a:r>
          <a:r>
            <a:rPr lang="en-US" i="1" dirty="0">
              <a:solidFill>
                <a:schemeClr val="tx1">
                  <a:lumMod val="75000"/>
                  <a:lumOff val="25000"/>
                </a:schemeClr>
              </a:solidFill>
            </a:rPr>
            <a:t>,</a:t>
          </a:r>
          <a:r>
            <a:rPr lang="en-US" i="1" baseline="0" dirty="0">
              <a:solidFill>
                <a:schemeClr val="tx1">
                  <a:lumMod val="75000"/>
                  <a:lumOff val="25000"/>
                </a:schemeClr>
              </a:solidFill>
            </a:rPr>
            <a:t> and</a:t>
          </a:r>
          <a:r>
            <a:rPr lang="en-US" i="1" dirty="0">
              <a:solidFill>
                <a:schemeClr val="tx1">
                  <a:lumMod val="75000"/>
                  <a:lumOff val="25000"/>
                </a:schemeClr>
              </a:solidFill>
            </a:rPr>
            <a:t> ME, a non-expansion</a:t>
          </a:r>
          <a:r>
            <a:rPr lang="en-US" i="1" baseline="0" dirty="0">
              <a:solidFill>
                <a:schemeClr val="tx1">
                  <a:lumMod val="75000"/>
                  <a:lumOff val="25000"/>
                </a:schemeClr>
              </a:solidFill>
            </a:rPr>
            <a:t> state</a:t>
          </a:r>
        </a:p>
        <a:p xmlns:a="http://schemas.openxmlformats.org/drawingml/2006/main">
          <a:pPr marL="228600" indent="-228600">
            <a:buAutoNum type="arabicParenBoth"/>
          </a:pPr>
          <a:r>
            <a:rPr lang="en-US" i="1" dirty="0">
              <a:solidFill>
                <a:schemeClr val="tx1">
                  <a:lumMod val="75000"/>
                  <a:lumOff val="25000"/>
                </a:schemeClr>
              </a:solidFill>
            </a:rPr>
            <a:t>Average monthly Medicaid and CHIP enrollment, July-September 2013.</a:t>
          </a:r>
        </a:p>
        <a:p xmlns:a="http://schemas.openxmlformats.org/drawingml/2006/main">
          <a:r>
            <a:rPr lang="en-US" i="1" dirty="0">
              <a:solidFill>
                <a:schemeClr val="tx1">
                  <a:lumMod val="75000"/>
                  <a:lumOff val="25000"/>
                </a:schemeClr>
              </a:solidFill>
            </a:rPr>
            <a:t>Source: CMS, HMA</a:t>
          </a:r>
        </a:p>
        <a:p xmlns:a="http://schemas.openxmlformats.org/drawingml/2006/main">
          <a:pPr marL="228600" indent="-228600">
            <a:buAutoNum type="arabicParenBoth"/>
          </a:pP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F661-C33D-45B0-8442-232823EDB1E6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E7C3E-7CEF-4F44-BF3D-4DA0CB90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7C3E-7CEF-4F44-BF3D-4DA0CB90BA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3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5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8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8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2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AAF8-A2D3-4A49-A937-AD06CCD4651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AA004-CBA4-47E9-9804-855B3747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52799695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43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Stockstill</dc:creator>
  <cp:lastModifiedBy>PC Manager</cp:lastModifiedBy>
  <cp:revision>14</cp:revision>
  <dcterms:created xsi:type="dcterms:W3CDTF">2014-11-24T15:44:45Z</dcterms:created>
  <dcterms:modified xsi:type="dcterms:W3CDTF">2016-11-09T16:07:20Z</dcterms:modified>
</cp:coreProperties>
</file>